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8299B-9197-4F82-9521-37EBDFE30A4A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7B919-EBA7-4301-8A22-D242CC73DD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B919-EBA7-4301-8A22-D242CC73DD8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B919-EBA7-4301-8A22-D242CC73DD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9491BB-F4DF-4177-B5AF-067AAFF2C64C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ADA379-B80C-49A0-9023-0530FA08B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6200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INDIAN </a:t>
            </a:r>
            <a:r>
              <a:rPr lang="en-US" dirty="0" smtClean="0"/>
              <a:t>FINANCIAL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9342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</a:t>
            </a:r>
            <a:r>
              <a:rPr lang="en-US" sz="3400" dirty="0" smtClean="0"/>
              <a:t>Presented by:</a:t>
            </a:r>
          </a:p>
          <a:p>
            <a:r>
              <a:rPr lang="en-US" sz="3400" dirty="0" smtClean="0"/>
              <a:t>                                    </a:t>
            </a:r>
            <a:r>
              <a:rPr lang="en-US" sz="3400" dirty="0" err="1" smtClean="0"/>
              <a:t>Syed</a:t>
            </a:r>
            <a:r>
              <a:rPr lang="en-US" sz="3400" dirty="0" smtClean="0"/>
              <a:t> </a:t>
            </a:r>
            <a:r>
              <a:rPr lang="en-US" sz="3400" dirty="0" err="1" smtClean="0"/>
              <a:t>Idrees</a:t>
            </a:r>
            <a:r>
              <a:rPr lang="en-US" sz="3400" dirty="0" smtClean="0"/>
              <a:t> Ahmad</a:t>
            </a:r>
          </a:p>
          <a:p>
            <a:r>
              <a:rPr lang="en-US" sz="3400" dirty="0" smtClean="0"/>
              <a:t>                         Assistant Professor Commerce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192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7346"/>
            <a:ext cx="86106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Financial market can be classified in 2 on basis of seasoning </a:t>
            </a:r>
            <a:r>
              <a:rPr lang="en-US" sz="2600" dirty="0" smtClean="0"/>
              <a:t>of claim</a:t>
            </a:r>
            <a:endParaRPr lang="en-US" sz="26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Primary </a:t>
            </a:r>
            <a:r>
              <a:rPr lang="en-US" sz="2600" dirty="0" smtClean="0"/>
              <a:t>Market: Primary </a:t>
            </a:r>
            <a:r>
              <a:rPr lang="en-US" sz="2600" dirty="0"/>
              <a:t>markets </a:t>
            </a:r>
            <a:r>
              <a:rPr lang="en-US" sz="2600" dirty="0" smtClean="0"/>
              <a:t> </a:t>
            </a:r>
            <a:r>
              <a:rPr lang="en-US" sz="2600" dirty="0"/>
              <a:t>deal in the </a:t>
            </a:r>
            <a:r>
              <a:rPr lang="en-US" sz="2600" dirty="0" smtClean="0"/>
              <a:t>new securities</a:t>
            </a:r>
            <a:r>
              <a:rPr lang="en-US" sz="2600" dirty="0"/>
              <a:t>. Therefore, they are also known as new issue </a:t>
            </a:r>
            <a:r>
              <a:rPr lang="en-US" sz="2600" dirty="0" smtClean="0"/>
              <a:t>markets. These </a:t>
            </a:r>
            <a:r>
              <a:rPr lang="en-US" sz="2600" dirty="0"/>
              <a:t>are markets where securities are issued for the first time. </a:t>
            </a:r>
            <a:r>
              <a:rPr lang="en-US" sz="2600" dirty="0" smtClean="0"/>
              <a:t>In other </a:t>
            </a:r>
            <a:r>
              <a:rPr lang="en-US" sz="2600" dirty="0"/>
              <a:t>words, these are the markets for the securities issued </a:t>
            </a:r>
            <a:r>
              <a:rPr lang="en-US" sz="2600" dirty="0" smtClean="0"/>
              <a:t>directly by </a:t>
            </a:r>
            <a:r>
              <a:rPr lang="en-US" sz="2600" dirty="0"/>
              <a:t>the companies.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Secondary </a:t>
            </a:r>
            <a:r>
              <a:rPr lang="en-US" sz="2600" dirty="0" smtClean="0"/>
              <a:t>Market: Secondary </a:t>
            </a:r>
            <a:r>
              <a:rPr lang="en-US" sz="2600" dirty="0"/>
              <a:t>markets </a:t>
            </a:r>
            <a:r>
              <a:rPr lang="en-US" sz="2600" dirty="0" smtClean="0"/>
              <a:t> </a:t>
            </a:r>
            <a:r>
              <a:rPr lang="en-US" sz="2600" dirty="0"/>
              <a:t>deal in </a:t>
            </a:r>
            <a:r>
              <a:rPr lang="en-US" sz="2600" dirty="0" smtClean="0"/>
              <a:t>existing securities</a:t>
            </a:r>
            <a:r>
              <a:rPr lang="en-US" sz="2600" dirty="0"/>
              <a:t>. Existing securities are those securities that have </a:t>
            </a:r>
            <a:r>
              <a:rPr lang="en-US" sz="2600" dirty="0" smtClean="0"/>
              <a:t>already been </a:t>
            </a:r>
            <a:r>
              <a:rPr lang="en-US" sz="2600" dirty="0"/>
              <a:t>issued and are already outstanding. Secondary market </a:t>
            </a:r>
            <a:r>
              <a:rPr lang="en-US" sz="2600" dirty="0" smtClean="0"/>
              <a:t>consists of </a:t>
            </a:r>
            <a:r>
              <a:rPr lang="en-US" sz="2600" dirty="0"/>
              <a:t>stock exchanges.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629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FINANCIAL INSTRUMENTS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 </a:t>
            </a:r>
            <a:r>
              <a:rPr lang="en-US" sz="2600" dirty="0"/>
              <a:t>Financial instruments are the financial assets, </a:t>
            </a:r>
            <a:r>
              <a:rPr lang="en-US" sz="2600" dirty="0" smtClean="0"/>
              <a:t>securities and claims.  </a:t>
            </a:r>
            <a:r>
              <a:rPr lang="en-US" sz="2600" dirty="0"/>
              <a:t>They may be viewed as financial assets and financial liabilities.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Financial </a:t>
            </a:r>
            <a:r>
              <a:rPr lang="en-US" sz="2600" dirty="0" smtClean="0"/>
              <a:t>assets: Represent </a:t>
            </a:r>
            <a:r>
              <a:rPr lang="en-US" sz="2600" dirty="0"/>
              <a:t>claims for the payment of a sum of </a:t>
            </a:r>
            <a:r>
              <a:rPr lang="en-US" sz="2600" dirty="0" smtClean="0"/>
              <a:t>money sometime </a:t>
            </a:r>
            <a:r>
              <a:rPr lang="en-US" sz="2600" dirty="0"/>
              <a:t>in the future (repayment of principal) and/or </a:t>
            </a:r>
            <a:r>
              <a:rPr lang="en-US" sz="2600" dirty="0" smtClean="0"/>
              <a:t>a periodic </a:t>
            </a:r>
            <a:r>
              <a:rPr lang="en-US" sz="2600" dirty="0"/>
              <a:t>payment in the form of interest or dividend.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Financial liabilities: are </a:t>
            </a:r>
            <a:r>
              <a:rPr lang="en-US" sz="2600" dirty="0"/>
              <a:t>the counterparts of </a:t>
            </a:r>
            <a:r>
              <a:rPr lang="en-US" sz="2600" dirty="0" smtClean="0"/>
              <a:t>financial assets</a:t>
            </a:r>
            <a:r>
              <a:rPr lang="en-US" sz="2600" dirty="0"/>
              <a:t>. They </a:t>
            </a:r>
            <a:r>
              <a:rPr lang="en-US" sz="2600" dirty="0" smtClean="0"/>
              <a:t>represent promise </a:t>
            </a:r>
            <a:r>
              <a:rPr lang="en-US" sz="2600" dirty="0"/>
              <a:t>to pay some portion of prospective income </a:t>
            </a:r>
            <a:r>
              <a:rPr lang="en-US" sz="2600" dirty="0" smtClean="0"/>
              <a:t>and wealth </a:t>
            </a:r>
            <a:r>
              <a:rPr lang="en-US" sz="2600" dirty="0"/>
              <a:t>to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91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TYPES OF FINANCIAL </a:t>
            </a:r>
            <a:r>
              <a:rPr lang="en-US" sz="2600" dirty="0" smtClean="0"/>
              <a:t>INSTRUMENTS </a:t>
            </a:r>
            <a:r>
              <a:rPr lang="en-US" sz="2500" dirty="0" smtClean="0"/>
              <a:t>: </a:t>
            </a:r>
            <a:r>
              <a:rPr lang="en-US" sz="2500" dirty="0"/>
              <a:t>The financial instruments may be capital market instruments </a:t>
            </a:r>
            <a:r>
              <a:rPr lang="en-US" sz="2500" dirty="0" smtClean="0"/>
              <a:t>or money </a:t>
            </a:r>
            <a:r>
              <a:rPr lang="en-US" sz="2500" dirty="0"/>
              <a:t>market instruments 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smtClean="0"/>
              <a:t>Capital </a:t>
            </a:r>
            <a:r>
              <a:rPr lang="en-US" sz="2500" dirty="0"/>
              <a:t>Market </a:t>
            </a:r>
            <a:r>
              <a:rPr lang="en-US" sz="2500" dirty="0" smtClean="0"/>
              <a:t>Instruments: Financial </a:t>
            </a:r>
            <a:r>
              <a:rPr lang="en-US" sz="2500" dirty="0"/>
              <a:t>instruments that are used for raising </a:t>
            </a:r>
            <a:r>
              <a:rPr lang="en-US" sz="2500" dirty="0" smtClean="0"/>
              <a:t>capital through </a:t>
            </a:r>
            <a:r>
              <a:rPr lang="en-US" sz="2500" dirty="0"/>
              <a:t>the capital market. It includes include equity </a:t>
            </a:r>
            <a:r>
              <a:rPr lang="en-US" sz="2500" dirty="0" smtClean="0"/>
              <a:t>shares, preference </a:t>
            </a:r>
            <a:r>
              <a:rPr lang="en-US" sz="2500" dirty="0"/>
              <a:t>shares, </a:t>
            </a:r>
            <a:r>
              <a:rPr lang="en-US" sz="2500" dirty="0" smtClean="0"/>
              <a:t> </a:t>
            </a:r>
            <a:r>
              <a:rPr lang="en-US" sz="2500" dirty="0"/>
              <a:t>debentures and bonds.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500" dirty="0"/>
              <a:t>Money Market </a:t>
            </a:r>
            <a:r>
              <a:rPr lang="en-US" sz="2500" dirty="0" smtClean="0"/>
              <a:t>Instruments: Financial </a:t>
            </a:r>
            <a:r>
              <a:rPr lang="en-US" sz="2500" dirty="0"/>
              <a:t>instruments that are used for raising </a:t>
            </a:r>
            <a:r>
              <a:rPr lang="en-US" sz="2500" dirty="0" smtClean="0"/>
              <a:t>and supplying </a:t>
            </a:r>
            <a:r>
              <a:rPr lang="en-US" sz="2500" dirty="0"/>
              <a:t>money in a short period not exceeding one </a:t>
            </a:r>
            <a:r>
              <a:rPr lang="en-US" sz="2500" dirty="0" smtClean="0"/>
              <a:t>year through </a:t>
            </a:r>
            <a:r>
              <a:rPr lang="en-US" sz="2500" dirty="0"/>
              <a:t>money market are called money </a:t>
            </a:r>
            <a:r>
              <a:rPr lang="en-US" sz="2500" dirty="0" smtClean="0"/>
              <a:t>market instruments. It </a:t>
            </a:r>
            <a:r>
              <a:rPr lang="en-US" sz="2500" dirty="0"/>
              <a:t>includes treasury bills</a:t>
            </a:r>
            <a:r>
              <a:rPr lang="en-US" sz="2500" dirty="0" smtClean="0"/>
              <a:t>, </a:t>
            </a:r>
            <a:r>
              <a:rPr lang="en-US" sz="2500" dirty="0"/>
              <a:t>call money, </a:t>
            </a:r>
            <a:r>
              <a:rPr lang="en-US" sz="2500" dirty="0" smtClean="0"/>
              <a:t>short notice </a:t>
            </a:r>
            <a:r>
              <a:rPr lang="en-US" sz="2500" dirty="0"/>
              <a:t>money, certificates of deposits, commercial </a:t>
            </a:r>
            <a:r>
              <a:rPr lang="en-US" sz="2500" dirty="0" smtClean="0"/>
              <a:t>bills etc.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891540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FINANCIAL SERVICES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Financial </a:t>
            </a:r>
            <a:r>
              <a:rPr lang="en-US" sz="2600" dirty="0"/>
              <a:t>services refer to services provided </a:t>
            </a:r>
            <a:r>
              <a:rPr lang="en-US" sz="2600" dirty="0" smtClean="0"/>
              <a:t>by the </a:t>
            </a:r>
            <a:r>
              <a:rPr lang="en-US" sz="2600" dirty="0"/>
              <a:t>finance industry.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The finance industry encompasses a broad </a:t>
            </a:r>
            <a:r>
              <a:rPr lang="en-US" sz="2600" dirty="0" smtClean="0"/>
              <a:t>range of </a:t>
            </a:r>
            <a:r>
              <a:rPr lang="en-US" sz="2600" dirty="0"/>
              <a:t>organizations that deal with the </a:t>
            </a:r>
            <a:r>
              <a:rPr lang="en-US" sz="2600" dirty="0" smtClean="0"/>
              <a:t>management of </a:t>
            </a:r>
            <a:r>
              <a:rPr lang="en-US" sz="2600" dirty="0"/>
              <a:t>money.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Among these organizations are banks, credit </a:t>
            </a:r>
            <a:r>
              <a:rPr lang="en-US" sz="2600" dirty="0" smtClean="0"/>
              <a:t>card companies</a:t>
            </a:r>
            <a:r>
              <a:rPr lang="en-US" sz="2600" dirty="0"/>
              <a:t>, insurance companies, </a:t>
            </a:r>
            <a:r>
              <a:rPr lang="en-US" sz="2600" dirty="0" smtClean="0"/>
              <a:t>consumer finance </a:t>
            </a:r>
            <a:r>
              <a:rPr lang="en-US" sz="2600" dirty="0"/>
              <a:t>companies, stock brokerages, </a:t>
            </a:r>
            <a:r>
              <a:rPr lang="en-US" sz="2600" dirty="0" smtClean="0"/>
              <a:t>investment funds </a:t>
            </a:r>
            <a:r>
              <a:rPr lang="en-US" sz="2600" dirty="0"/>
              <a:t>and some government </a:t>
            </a:r>
            <a:r>
              <a:rPr lang="en-US" sz="2600" dirty="0" smtClean="0"/>
              <a:t>sponsored enterprises</a:t>
            </a:r>
            <a:r>
              <a:rPr lang="en-US" sz="2600" dirty="0"/>
              <a:t>.</a:t>
            </a:r>
          </a:p>
          <a:p>
            <a:pPr>
              <a:lnSpc>
                <a:spcPct val="15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05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TYPES OF FINANCIAL SERVICES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600" b="1" dirty="0"/>
              <a:t>Fund or </a:t>
            </a:r>
            <a:r>
              <a:rPr lang="en-US" sz="2600" b="1" dirty="0" smtClean="0"/>
              <a:t>Asset Based Financial Services: The</a:t>
            </a:r>
            <a:r>
              <a:rPr lang="en-US" sz="2600" dirty="0" smtClean="0"/>
              <a:t> </a:t>
            </a:r>
            <a:r>
              <a:rPr lang="en-US" sz="2600" dirty="0"/>
              <a:t>firm raises funds through debt, equity, </a:t>
            </a:r>
            <a:r>
              <a:rPr lang="en-US" sz="2600" dirty="0" smtClean="0"/>
              <a:t>deposits and </a:t>
            </a:r>
            <a:r>
              <a:rPr lang="en-US" sz="2600" dirty="0"/>
              <a:t>the bank invests the funds in securities or lends </a:t>
            </a:r>
            <a:r>
              <a:rPr lang="en-US" sz="2600" dirty="0" smtClean="0"/>
              <a:t>to those </a:t>
            </a:r>
            <a:r>
              <a:rPr lang="en-US" sz="2600" dirty="0"/>
              <a:t>who are in need of capital.</a:t>
            </a:r>
          </a:p>
          <a:p>
            <a:r>
              <a:rPr lang="en-US" sz="2600" dirty="0"/>
              <a:t>• The following are some of these fund-based </a:t>
            </a:r>
            <a:r>
              <a:rPr lang="en-US" sz="2600" dirty="0" smtClean="0"/>
              <a:t>services such </a:t>
            </a:r>
            <a:r>
              <a:rPr lang="en-US" sz="2600" dirty="0"/>
              <a:t>as:</a:t>
            </a:r>
          </a:p>
          <a:p>
            <a:r>
              <a:rPr lang="en-US" sz="2600" dirty="0"/>
              <a:t>– Leasing and Hire Purchase</a:t>
            </a:r>
          </a:p>
          <a:p>
            <a:r>
              <a:rPr lang="en-US" sz="2600" dirty="0"/>
              <a:t>– Housing Finance</a:t>
            </a:r>
          </a:p>
          <a:p>
            <a:r>
              <a:rPr lang="en-US" sz="2600" dirty="0"/>
              <a:t>– Credit Cards</a:t>
            </a:r>
          </a:p>
          <a:p>
            <a:r>
              <a:rPr lang="en-US" sz="2600" dirty="0"/>
              <a:t>– Venture Capital</a:t>
            </a:r>
          </a:p>
          <a:p>
            <a:r>
              <a:rPr lang="en-US" sz="2600" dirty="0"/>
              <a:t>– Factoring</a:t>
            </a:r>
          </a:p>
          <a:p>
            <a:r>
              <a:rPr lang="en-US" sz="2600" dirty="0"/>
              <a:t>– Forfeiting</a:t>
            </a:r>
          </a:p>
          <a:p>
            <a:r>
              <a:rPr lang="en-US" sz="2600" dirty="0"/>
              <a:t>– Bill Discounting</a:t>
            </a:r>
          </a:p>
          <a:p>
            <a:r>
              <a:rPr lang="en-US" sz="2600" dirty="0"/>
              <a:t>– Insurance</a:t>
            </a: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1"/>
            <a:ext cx="838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/>
              <a:t>Fee Based </a:t>
            </a:r>
            <a:r>
              <a:rPr lang="en-US" sz="2600" b="1" dirty="0" smtClean="0"/>
              <a:t>Services:</a:t>
            </a:r>
            <a:r>
              <a:rPr lang="en-US" sz="2600" dirty="0" smtClean="0"/>
              <a:t> </a:t>
            </a:r>
            <a:r>
              <a:rPr lang="en-US" sz="2600" dirty="0"/>
              <a:t>The services wherein financial </a:t>
            </a:r>
            <a:r>
              <a:rPr lang="en-US" sz="2600" dirty="0" smtClean="0"/>
              <a:t>institutions operate </a:t>
            </a:r>
            <a:r>
              <a:rPr lang="en-US" sz="2600" dirty="0"/>
              <a:t>in specialized fields to earn a substantial</a:t>
            </a:r>
          </a:p>
          <a:p>
            <a:r>
              <a:rPr lang="en-US" sz="2600" dirty="0"/>
              <a:t>income in the form of fees or dividends </a:t>
            </a:r>
            <a:r>
              <a:rPr lang="en-US" sz="2600" dirty="0" err="1" smtClean="0"/>
              <a:t>orbrokerage</a:t>
            </a:r>
            <a:r>
              <a:rPr lang="en-US" sz="2600" dirty="0" smtClean="0"/>
              <a:t> </a:t>
            </a:r>
            <a:r>
              <a:rPr lang="en-US" sz="2600" dirty="0"/>
              <a:t>on operations.</a:t>
            </a:r>
          </a:p>
          <a:p>
            <a:r>
              <a:rPr lang="en-US" sz="2600" dirty="0"/>
              <a:t>• The major fee based financial services are </a:t>
            </a:r>
            <a:r>
              <a:rPr lang="en-US" sz="2600" dirty="0" smtClean="0"/>
              <a:t>as follows:</a:t>
            </a:r>
            <a:endParaRPr lang="en-US" sz="2600" dirty="0"/>
          </a:p>
          <a:p>
            <a:r>
              <a:rPr lang="en-US" sz="2600" dirty="0"/>
              <a:t>– Credit Rating</a:t>
            </a:r>
          </a:p>
          <a:p>
            <a:r>
              <a:rPr lang="en-US" sz="2600" dirty="0"/>
              <a:t>– Mutual Funds</a:t>
            </a:r>
          </a:p>
          <a:p>
            <a:r>
              <a:rPr lang="en-US" sz="2600" dirty="0"/>
              <a:t>– Asset Securitization</a:t>
            </a:r>
          </a:p>
          <a:p>
            <a:r>
              <a:rPr lang="en-US" sz="2600" dirty="0"/>
              <a:t>– Stock Broking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600" b="1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924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Financial </a:t>
            </a:r>
            <a:r>
              <a:rPr lang="en-US" sz="2800" dirty="0" smtClean="0"/>
              <a:t>System                                                               </a:t>
            </a:r>
            <a:r>
              <a:rPr lang="en-US" sz="2400" dirty="0" smtClean="0"/>
              <a:t>An </a:t>
            </a:r>
            <a:r>
              <a:rPr lang="en-US" sz="2400" dirty="0"/>
              <a:t>institutional framework existing in a country to</a:t>
            </a:r>
          </a:p>
          <a:p>
            <a:r>
              <a:rPr lang="en-US" sz="2400" dirty="0"/>
              <a:t>enable financial </a:t>
            </a:r>
            <a:r>
              <a:rPr lang="en-US" sz="2400" dirty="0" smtClean="0"/>
              <a:t>transactions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The </a:t>
            </a:r>
            <a:r>
              <a:rPr lang="en-US" sz="2400" dirty="0"/>
              <a:t>Indian </a:t>
            </a:r>
            <a:r>
              <a:rPr lang="en-US" sz="2400" dirty="0" smtClean="0"/>
              <a:t>financial system </a:t>
            </a:r>
            <a:r>
              <a:rPr lang="en-US" sz="2400" dirty="0"/>
              <a:t>can be broadly classified into formal </a:t>
            </a:r>
            <a:r>
              <a:rPr lang="en-US" sz="2400" dirty="0" smtClean="0"/>
              <a:t>          (organized) financial </a:t>
            </a:r>
            <a:r>
              <a:rPr lang="en-US" sz="2400" dirty="0"/>
              <a:t>system and the informal (</a:t>
            </a:r>
            <a:r>
              <a:rPr lang="en-US" sz="2400" dirty="0" err="1" smtClean="0"/>
              <a:t>unorganised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financial system. The informal financial system consists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of individual money lenders, groups of persons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operating as funds or associations, partnership firms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consisting of local brokers, pawn brokers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800100"/>
            <a:ext cx="84105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FINANCIAL INSTITUTIONS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Financial institutions are the participants in a financial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market. They are business organizations dealing in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financial resources. They collect resources by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accepting deposits from individuals and institutions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and lend them to trade, industry and others. They buy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and sell financial instruments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Financial institutions classified as</a:t>
            </a:r>
            <a:r>
              <a:rPr lang="en-US" dirty="0"/>
              <a:t>:-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a) Regulatory </a:t>
            </a:r>
            <a:r>
              <a:rPr lang="en-US" sz="2800" dirty="0" smtClean="0"/>
              <a:t>financial </a:t>
            </a:r>
            <a:r>
              <a:rPr lang="en-US" sz="2800" dirty="0"/>
              <a:t>institutions :</a:t>
            </a:r>
          </a:p>
          <a:p>
            <a:pPr marL="165100" indent="-165100">
              <a:lnSpc>
                <a:spcPct val="150000"/>
              </a:lnSpc>
              <a:buFont typeface="Wingdings" pitchFamily="2" charset="2"/>
              <a:buChar char="Ø"/>
              <a:tabLst>
                <a:tab pos="165100" algn="l"/>
              </a:tabLst>
            </a:pPr>
            <a:r>
              <a:rPr lang="en-US" sz="2400" dirty="0" smtClean="0"/>
              <a:t>  The two major Regulatory  Institutions in India are Reserve Bank      of India (RBI) and Securities Exchange Board of India (SEBI).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 All financial institutions are under the control of RBI 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dirty="0"/>
              <a:t>The financial markets are under the control of SEBI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 IRDA regulates insurance sector.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305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b) Banking institutions :-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Banking </a:t>
            </a:r>
            <a:r>
              <a:rPr lang="en-US" sz="2400" dirty="0"/>
              <a:t>institutions mobilize the savings </a:t>
            </a:r>
            <a:r>
              <a:rPr lang="en-US" sz="2400" dirty="0" smtClean="0"/>
              <a:t>of the </a:t>
            </a:r>
            <a:r>
              <a:rPr lang="en-US" sz="2400" dirty="0"/>
              <a:t>people.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They </a:t>
            </a:r>
            <a:r>
              <a:rPr lang="en-US" sz="2400" dirty="0"/>
              <a:t>provide a mechanism for the </a:t>
            </a:r>
            <a:r>
              <a:rPr lang="en-US" sz="2400" dirty="0" smtClean="0"/>
              <a:t>smooth exchange </a:t>
            </a:r>
            <a:r>
              <a:rPr lang="en-US" sz="2400" dirty="0"/>
              <a:t>of goods and services.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Basic </a:t>
            </a:r>
            <a:r>
              <a:rPr lang="en-US" sz="2400" dirty="0"/>
              <a:t>categories of banking institutions </a:t>
            </a:r>
            <a:r>
              <a:rPr lang="en-US" sz="2400" dirty="0" smtClean="0"/>
              <a:t>are commercial </a:t>
            </a:r>
            <a:r>
              <a:rPr lang="en-US" sz="2400" dirty="0"/>
              <a:t>banks, co-operative </a:t>
            </a:r>
            <a:r>
              <a:rPr lang="en-US" sz="2400" dirty="0" smtClean="0"/>
              <a:t>banks, developmental banks.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51344"/>
            <a:ext cx="7315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c) Non banking financial institutions:-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/>
              <a:t>Nonbanking financial institutions also mobilize financial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resources directly or indirectly from the people.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They </a:t>
            </a:r>
            <a:r>
              <a:rPr lang="en-US" sz="2400" dirty="0"/>
              <a:t>lend funds but not create credit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Companies </a:t>
            </a:r>
            <a:r>
              <a:rPr lang="en-US" sz="2400" dirty="0"/>
              <a:t>like LIC, GIC, UTI, Development Financial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Institutions(such as IDBI,NABARD), </a:t>
            </a:r>
            <a:r>
              <a:rPr lang="en-US" sz="2400" dirty="0" err="1"/>
              <a:t>Organisation</a:t>
            </a:r>
            <a:r>
              <a:rPr lang="en-US" sz="2400" dirty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Funds etc. fall in this category.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FINANCIAL </a:t>
            </a:r>
            <a:r>
              <a:rPr lang="en-US" sz="3200" dirty="0" smtClean="0"/>
              <a:t>MARKETS:-</a:t>
            </a:r>
            <a:endParaRPr lang="en-US" sz="32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Financial market deals in financial securities (or </a:t>
            </a:r>
            <a:r>
              <a:rPr lang="en-US" sz="2600" dirty="0" smtClean="0"/>
              <a:t>financial instruments</a:t>
            </a:r>
            <a:r>
              <a:rPr lang="en-US" sz="2600" dirty="0"/>
              <a:t>) and financial services. </a:t>
            </a:r>
            <a:endParaRPr lang="en-US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Financial </a:t>
            </a:r>
            <a:r>
              <a:rPr lang="en-US" sz="2600" dirty="0"/>
              <a:t>markets are </a:t>
            </a:r>
            <a:r>
              <a:rPr lang="en-US" sz="2600" dirty="0" smtClean="0"/>
              <a:t>the centers </a:t>
            </a:r>
            <a:r>
              <a:rPr lang="en-US" sz="2600" dirty="0"/>
              <a:t>or arrangements that provide facilities for buying </a:t>
            </a:r>
            <a:r>
              <a:rPr lang="en-US" sz="2600" dirty="0" smtClean="0"/>
              <a:t>and selling </a:t>
            </a:r>
            <a:r>
              <a:rPr lang="en-US" sz="2600" dirty="0"/>
              <a:t>of financial claims and services.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Financial markets exist wherever financial transactions </a:t>
            </a:r>
            <a:r>
              <a:rPr lang="en-US" sz="2600" dirty="0" smtClean="0"/>
              <a:t>take place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smtClean="0"/>
              <a:t>Financial </a:t>
            </a:r>
            <a:r>
              <a:rPr lang="en-US" sz="2500" dirty="0"/>
              <a:t>transactions include issue of equity stock by a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company, purchase of bonds in the secondary market, </a:t>
            </a:r>
            <a:r>
              <a:rPr lang="en-US" sz="2500" dirty="0" smtClean="0"/>
              <a:t>deposit of </a:t>
            </a:r>
            <a:r>
              <a:rPr lang="en-US" sz="2500" dirty="0"/>
              <a:t>money in a bank account, transfer of funds from a </a:t>
            </a:r>
            <a:r>
              <a:rPr lang="en-US" sz="2500" dirty="0" smtClean="0"/>
              <a:t>current account </a:t>
            </a:r>
            <a:r>
              <a:rPr lang="en-US" sz="2500" dirty="0"/>
              <a:t>to a savings account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1"/>
            <a:ext cx="8915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Financial market can be classified in 2 on basis of maturity of </a:t>
            </a:r>
            <a:r>
              <a:rPr lang="en-US" sz="2600" dirty="0" smtClean="0"/>
              <a:t>claims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Money </a:t>
            </a:r>
            <a:r>
              <a:rPr lang="en-US" sz="2600" dirty="0" smtClean="0"/>
              <a:t>Market: A </a:t>
            </a:r>
            <a:r>
              <a:rPr lang="en-US" sz="2600" dirty="0"/>
              <a:t>market where short term funds are borrowed and lend </a:t>
            </a:r>
            <a:r>
              <a:rPr lang="en-US" sz="2600" dirty="0" smtClean="0"/>
              <a:t>is called </a:t>
            </a:r>
            <a:r>
              <a:rPr lang="en-US" sz="2600" dirty="0"/>
              <a:t>money market. It deals in short term monetary assets with </a:t>
            </a:r>
            <a:r>
              <a:rPr lang="en-US" sz="2600" dirty="0" smtClean="0"/>
              <a:t>a maturity </a:t>
            </a:r>
            <a:r>
              <a:rPr lang="en-US" sz="2600" dirty="0"/>
              <a:t>period of one year or less. Liquid funds as well as </a:t>
            </a:r>
            <a:r>
              <a:rPr lang="en-US" sz="2600" dirty="0" smtClean="0"/>
              <a:t>highly liquid </a:t>
            </a:r>
            <a:r>
              <a:rPr lang="en-US" sz="2600" dirty="0"/>
              <a:t>securities are traded in the money </a:t>
            </a:r>
            <a:r>
              <a:rPr lang="en-US" sz="2600" dirty="0" smtClean="0"/>
              <a:t>market. Examples </a:t>
            </a:r>
            <a:r>
              <a:rPr lang="en-US" sz="2600" dirty="0"/>
              <a:t>of money market are Treasury bill market, </a:t>
            </a:r>
            <a:r>
              <a:rPr lang="en-US" sz="2600" dirty="0" smtClean="0"/>
              <a:t>call money market</a:t>
            </a:r>
            <a:r>
              <a:rPr lang="en-US" sz="2600" dirty="0"/>
              <a:t>, commercial bill market etc.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dirty="0"/>
              <a:t>Capital </a:t>
            </a:r>
            <a:r>
              <a:rPr lang="en-US" sz="2600" dirty="0" smtClean="0"/>
              <a:t>Market: Capital </a:t>
            </a:r>
            <a:r>
              <a:rPr lang="en-US" sz="2600" dirty="0"/>
              <a:t>market is the market for long term funds. This </a:t>
            </a:r>
            <a:r>
              <a:rPr lang="en-US" sz="2600" dirty="0" smtClean="0"/>
              <a:t>market deals </a:t>
            </a:r>
            <a:r>
              <a:rPr lang="en-US" sz="2600" dirty="0"/>
              <a:t>in the long term claims, securities and stocks with a </a:t>
            </a:r>
            <a:r>
              <a:rPr lang="en-US" sz="2600" dirty="0" smtClean="0"/>
              <a:t>maturity period </a:t>
            </a:r>
            <a:r>
              <a:rPr lang="en-US" sz="2600" dirty="0"/>
              <a:t>of more than one year. The stock market, the </a:t>
            </a:r>
            <a:r>
              <a:rPr lang="en-US" sz="2600" dirty="0" smtClean="0"/>
              <a:t>government bond </a:t>
            </a:r>
            <a:r>
              <a:rPr lang="en-US" sz="2600" dirty="0"/>
              <a:t>market and derivatives market are examples of capital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</TotalTime>
  <Words>991</Words>
  <Application>Microsoft Office PowerPoint</Application>
  <PresentationFormat>On-screen Show (4:3)</PresentationFormat>
  <Paragraphs>89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INDIAN FINANCIAL SYSTEM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cittti</dc:creator>
  <cp:lastModifiedBy>cittti</cp:lastModifiedBy>
  <cp:revision>50</cp:revision>
  <dcterms:created xsi:type="dcterms:W3CDTF">2019-04-24T11:35:03Z</dcterms:created>
  <dcterms:modified xsi:type="dcterms:W3CDTF">2019-04-24T15:35:45Z</dcterms:modified>
</cp:coreProperties>
</file>